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581" r:id="rId2"/>
    <p:sldId id="578" r:id="rId3"/>
    <p:sldId id="459" r:id="rId4"/>
    <p:sldId id="501" r:id="rId5"/>
    <p:sldId id="585" r:id="rId6"/>
    <p:sldId id="515" r:id="rId7"/>
    <p:sldId id="583" r:id="rId8"/>
    <p:sldId id="584" r:id="rId9"/>
    <p:sldId id="586" r:id="rId10"/>
    <p:sldId id="587" r:id="rId11"/>
    <p:sldId id="588" r:id="rId12"/>
    <p:sldId id="589" r:id="rId13"/>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7" autoAdjust="0"/>
    <p:restoredTop sz="91475" autoAdjust="0"/>
  </p:normalViewPr>
  <p:slideViewPr>
    <p:cSldViewPr>
      <p:cViewPr varScale="1">
        <p:scale>
          <a:sx n="118" d="100"/>
          <a:sy n="118" d="100"/>
        </p:scale>
        <p:origin x="1480" y="19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12/3/17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053639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175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500063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8956270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651805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21923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967848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008262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830997"/>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The Gift and the Ministry of Teaching</a:t>
            </a:r>
          </a:p>
          <a:p>
            <a:pPr algn="ctr"/>
            <a:r>
              <a:rPr lang="en-US" sz="2400" dirty="0" smtClean="0">
                <a:solidFill>
                  <a:srgbClr val="FFFF00"/>
                </a:solidFill>
                <a:latin typeface="Times New Roman" charset="0"/>
                <a:ea typeface="Times New Roman" charset="0"/>
                <a:cs typeface="Times New Roman" charset="0"/>
              </a:rPr>
              <a:t>When a church ceases to grow Spiritually</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7306" y="829021"/>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Paul wants to take them deeper, but they are spiritually immature</a:t>
            </a:r>
          </a:p>
        </p:txBody>
      </p:sp>
      <p:sp>
        <p:nvSpPr>
          <p:cNvPr id="2" name="Rectangle 1"/>
          <p:cNvSpPr/>
          <p:nvPr/>
        </p:nvSpPr>
        <p:spPr>
          <a:xfrm>
            <a:off x="1080780" y="1232128"/>
            <a:ext cx="1508746" cy="369332"/>
          </a:xfrm>
          <a:prstGeom prst="rect">
            <a:avLst/>
          </a:prstGeom>
        </p:spPr>
        <p:txBody>
          <a:bodyPr wrap="none">
            <a:spAutoFit/>
          </a:bodyPr>
          <a:lstStyle/>
          <a:p>
            <a:r>
              <a:rPr lang="en-AU" dirty="0" err="1" smtClean="0">
                <a:solidFill>
                  <a:srgbClr val="FFFF00"/>
                </a:solidFill>
                <a:latin typeface="Times New Roman" charset="0"/>
                <a:ea typeface="Arial" charset="0"/>
              </a:rPr>
              <a:t>ζῆλος</a:t>
            </a:r>
            <a:r>
              <a:rPr lang="en-AU" dirty="0" smtClean="0">
                <a:solidFill>
                  <a:srgbClr val="FFFF00"/>
                </a:solidFill>
                <a:latin typeface="Times New Roman" charset="0"/>
                <a:ea typeface="Arial" charset="0"/>
              </a:rPr>
              <a:t> </a:t>
            </a:r>
            <a:r>
              <a:rPr lang="en-AU" dirty="0">
                <a:solidFill>
                  <a:srgbClr val="FFFF00"/>
                </a:solidFill>
                <a:latin typeface="Times New Roman" charset="0"/>
                <a:ea typeface="Arial" charset="0"/>
              </a:rPr>
              <a:t>(</a:t>
            </a:r>
            <a:r>
              <a:rPr lang="en-AU" dirty="0" err="1">
                <a:solidFill>
                  <a:srgbClr val="FFFF00"/>
                </a:solidFill>
                <a:latin typeface="Times New Roman" charset="0"/>
                <a:ea typeface="Arial" charset="0"/>
              </a:rPr>
              <a:t>Zelos</a:t>
            </a:r>
            <a:r>
              <a:rPr lang="en-AU" dirty="0">
                <a:solidFill>
                  <a:srgbClr val="FFFF00"/>
                </a:solidFill>
                <a:latin typeface="Times New Roman" charset="0"/>
                <a:ea typeface="Arial" charset="0"/>
              </a:rPr>
              <a:t>)</a:t>
            </a:r>
            <a:r>
              <a:rPr lang="en-GB" dirty="0">
                <a:solidFill>
                  <a:srgbClr val="FFFF00"/>
                </a:solidFill>
              </a:rPr>
              <a:t> </a:t>
            </a:r>
            <a:endParaRPr lang="en-AU" dirty="0">
              <a:solidFill>
                <a:srgbClr val="FFFF00"/>
              </a:solidFill>
            </a:endParaRPr>
          </a:p>
        </p:txBody>
      </p:sp>
      <p:sp>
        <p:nvSpPr>
          <p:cNvPr id="3" name="TextBox 2"/>
          <p:cNvSpPr txBox="1"/>
          <p:nvPr/>
        </p:nvSpPr>
        <p:spPr>
          <a:xfrm>
            <a:off x="2775186" y="1129105"/>
            <a:ext cx="7402672"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Can mean “zealous” in a good way (Eager, striving, enthusiasm)</a:t>
            </a:r>
            <a:endParaRPr lang="en-AU" dirty="0">
              <a:solidFill>
                <a:srgbClr val="FFFF00"/>
              </a:solidFill>
              <a:latin typeface="Times New Roman" charset="0"/>
              <a:ea typeface="Times New Roman" charset="0"/>
              <a:cs typeface="Times New Roman" charset="0"/>
            </a:endParaRPr>
          </a:p>
        </p:txBody>
      </p:sp>
      <p:sp>
        <p:nvSpPr>
          <p:cNvPr id="7" name="TextBox 6"/>
          <p:cNvSpPr txBox="1"/>
          <p:nvPr/>
        </p:nvSpPr>
        <p:spPr>
          <a:xfrm>
            <a:off x="2768362" y="1416794"/>
            <a:ext cx="7438168"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Can mean “zealous” in a bad way (jealousy, ill-will, envy)</a:t>
            </a:r>
            <a:endParaRPr lang="en-AU" dirty="0">
              <a:solidFill>
                <a:srgbClr val="FFFF00"/>
              </a:solidFill>
              <a:latin typeface="Times New Roman" charset="0"/>
              <a:ea typeface="Times New Roman" charset="0"/>
              <a:cs typeface="Times New Roman" charset="0"/>
            </a:endParaRPr>
          </a:p>
        </p:txBody>
      </p:sp>
      <p:sp>
        <p:nvSpPr>
          <p:cNvPr id="5" name="Left Brace 4"/>
          <p:cNvSpPr/>
          <p:nvPr/>
        </p:nvSpPr>
        <p:spPr>
          <a:xfrm>
            <a:off x="2473002" y="1276327"/>
            <a:ext cx="288032" cy="38369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a:solidFill>
                <a:srgbClr val="FFFF00"/>
              </a:solidFill>
            </a:endParaRPr>
          </a:p>
        </p:txBody>
      </p:sp>
      <p:sp>
        <p:nvSpPr>
          <p:cNvPr id="8" name="TextBox 7"/>
          <p:cNvSpPr txBox="1"/>
          <p:nvPr/>
        </p:nvSpPr>
        <p:spPr>
          <a:xfrm>
            <a:off x="1136904" y="1710719"/>
            <a:ext cx="9062242"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Strife </a:t>
            </a:r>
            <a:r>
              <a:rPr lang="mr-IN" dirty="0" smtClean="0">
                <a:solidFill>
                  <a:srgbClr val="FFFF00"/>
                </a:solidFill>
                <a:latin typeface="Times New Roman" charset="0"/>
                <a:ea typeface="Times New Roman" charset="0"/>
                <a:cs typeface="Times New Roman" charset="0"/>
              </a:rPr>
              <a:t>–</a:t>
            </a:r>
            <a:r>
              <a:rPr lang="en-AU" dirty="0" smtClean="0">
                <a:solidFill>
                  <a:srgbClr val="FFFF00"/>
                </a:solidFill>
                <a:latin typeface="Times New Roman" charset="0"/>
                <a:ea typeface="Times New Roman" charset="0"/>
                <a:cs typeface="Times New Roman" charset="0"/>
              </a:rPr>
              <a:t> conflict from rivalry and discord (often verbal </a:t>
            </a:r>
            <a:r>
              <a:rPr lang="mr-IN" dirty="0" smtClean="0">
                <a:solidFill>
                  <a:srgbClr val="FFFF00"/>
                </a:solidFill>
                <a:latin typeface="Times New Roman" charset="0"/>
                <a:ea typeface="Times New Roman" charset="0"/>
                <a:cs typeface="Times New Roman" charset="0"/>
              </a:rPr>
              <a:t>–</a:t>
            </a:r>
            <a:r>
              <a:rPr lang="en-AU" dirty="0" smtClean="0">
                <a:solidFill>
                  <a:srgbClr val="FFFF00"/>
                </a:solidFill>
                <a:latin typeface="Times New Roman" charset="0"/>
                <a:ea typeface="Times New Roman" charset="0"/>
                <a:cs typeface="Times New Roman" charset="0"/>
              </a:rPr>
              <a:t> saying bad things of another)</a:t>
            </a:r>
            <a:endParaRPr lang="en-AU" dirty="0">
              <a:solidFill>
                <a:srgbClr val="FFFF00"/>
              </a:solidFill>
              <a:latin typeface="Times New Roman" charset="0"/>
              <a:ea typeface="Times New Roman" charset="0"/>
              <a:cs typeface="Times New Roman" charset="0"/>
            </a:endParaRPr>
          </a:p>
        </p:txBody>
      </p:sp>
      <p:sp>
        <p:nvSpPr>
          <p:cNvPr id="11" name="TextBox 10"/>
          <p:cNvSpPr txBox="1"/>
          <p:nvPr/>
        </p:nvSpPr>
        <p:spPr>
          <a:xfrm>
            <a:off x="29996" y="2000035"/>
            <a:ext cx="8984822" cy="1323439"/>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Factions had developed within the church (claimed the ‘rightness’ of their position, because they followed a particular teacher)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provides </a:t>
            </a:r>
            <a:r>
              <a:rPr lang="en-US" sz="2000" b="1" dirty="0" smtClean="0">
                <a:solidFill>
                  <a:schemeClr val="bg1"/>
                </a:solidFill>
                <a:latin typeface="Times New Roman" charset="0"/>
                <a:ea typeface="Times New Roman" charset="0"/>
                <a:cs typeface="Times New Roman" charset="0"/>
              </a:rPr>
              <a:t>all</a:t>
            </a:r>
            <a:r>
              <a:rPr lang="en-US" sz="2000" dirty="0" smtClean="0">
                <a:solidFill>
                  <a:schemeClr val="bg1"/>
                </a:solidFill>
                <a:latin typeface="Times New Roman" charset="0"/>
                <a:ea typeface="Times New Roman" charset="0"/>
                <a:cs typeface="Times New Roman" charset="0"/>
              </a:rPr>
              <a:t> gifted &amp; godly teachers to help us to grow</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But the teacher doesn’t make us grow.  God makes us grow.</a:t>
            </a:r>
          </a:p>
        </p:txBody>
      </p:sp>
      <p:sp>
        <p:nvSpPr>
          <p:cNvPr id="9" name="Rectangle 8"/>
          <p:cNvSpPr/>
          <p:nvPr/>
        </p:nvSpPr>
        <p:spPr>
          <a:xfrm>
            <a:off x="827584" y="4244132"/>
            <a:ext cx="5904656" cy="1477328"/>
          </a:xfrm>
          <a:prstGeom prst="rect">
            <a:avLst/>
          </a:prstGeom>
        </p:spPr>
        <p:txBody>
          <a:bodyPr wrap="square">
            <a:spAutoFit/>
          </a:bodyPr>
          <a:lstStyle/>
          <a:p>
            <a:r>
              <a:rPr lang="en-AU" b="1" baseline="30000" dirty="0">
                <a:solidFill>
                  <a:schemeClr val="bg1"/>
                </a:solidFill>
                <a:latin typeface="Comic Sans MS" charset="0"/>
                <a:ea typeface="Comic Sans MS" charset="0"/>
                <a:cs typeface="Comic Sans MS" charset="0"/>
              </a:rPr>
              <a:t>6 </a:t>
            </a:r>
            <a:r>
              <a:rPr lang="en-AU" dirty="0">
                <a:solidFill>
                  <a:schemeClr val="bg1"/>
                </a:solidFill>
                <a:latin typeface="Comic Sans MS" charset="0"/>
                <a:ea typeface="Comic Sans MS" charset="0"/>
                <a:cs typeface="Comic Sans MS" charset="0"/>
              </a:rPr>
              <a:t>I planted, Apollos watered, but God gave the growth. </a:t>
            </a:r>
            <a:r>
              <a:rPr lang="en-AU" b="1" baseline="30000" dirty="0">
                <a:solidFill>
                  <a:schemeClr val="bg1"/>
                </a:solidFill>
                <a:latin typeface="Comic Sans MS" charset="0"/>
                <a:ea typeface="Comic Sans MS" charset="0"/>
                <a:cs typeface="Comic Sans MS" charset="0"/>
              </a:rPr>
              <a:t>7 </a:t>
            </a:r>
            <a:r>
              <a:rPr lang="en-AU" dirty="0">
                <a:solidFill>
                  <a:schemeClr val="bg1"/>
                </a:solidFill>
                <a:latin typeface="Comic Sans MS" charset="0"/>
                <a:ea typeface="Comic Sans MS" charset="0"/>
                <a:cs typeface="Comic Sans MS" charset="0"/>
              </a:rPr>
              <a:t>So neither he who plants nor he who waters is anything, but only God who gives the growth. </a:t>
            </a:r>
            <a:r>
              <a:rPr lang="en-AU" b="1" baseline="30000" dirty="0">
                <a:solidFill>
                  <a:schemeClr val="bg1"/>
                </a:solidFill>
                <a:latin typeface="Comic Sans MS" charset="0"/>
                <a:ea typeface="Comic Sans MS" charset="0"/>
                <a:cs typeface="Comic Sans MS" charset="0"/>
              </a:rPr>
              <a:t>8 </a:t>
            </a:r>
            <a:r>
              <a:rPr lang="en-AU" dirty="0">
                <a:solidFill>
                  <a:schemeClr val="bg1"/>
                </a:solidFill>
                <a:latin typeface="Comic Sans MS" charset="0"/>
                <a:ea typeface="Comic Sans MS" charset="0"/>
                <a:cs typeface="Comic Sans MS" charset="0"/>
              </a:rPr>
              <a:t>He who plants and he who waters are one, and each will receive his wages according to his labour.</a:t>
            </a:r>
            <a:endParaRPr lang="en-AU" dirty="0">
              <a:latin typeface="Comic Sans MS" charset="0"/>
              <a:ea typeface="Comic Sans MS" charset="0"/>
              <a:cs typeface="Comic Sans MS" charset="0"/>
            </a:endParaRPr>
          </a:p>
        </p:txBody>
      </p:sp>
    </p:spTree>
    <p:extLst>
      <p:ext uri="{BB962C8B-B14F-4D97-AF65-F5344CB8AC3E}">
        <p14:creationId xmlns:p14="http://schemas.microsoft.com/office/powerpoint/2010/main" val="179969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uiExpand="1" build="p"/>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830997"/>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The Gift and the Ministry of Teaching</a:t>
            </a:r>
          </a:p>
          <a:p>
            <a:pPr algn="ctr"/>
            <a:r>
              <a:rPr lang="en-US" sz="2400" dirty="0" smtClean="0">
                <a:solidFill>
                  <a:srgbClr val="FFFF00"/>
                </a:solidFill>
                <a:latin typeface="Times New Roman" charset="0"/>
                <a:ea typeface="Times New Roman" charset="0"/>
                <a:cs typeface="Times New Roman" charset="0"/>
              </a:rPr>
              <a:t>When a church ceases to grow Spiritually</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7306" y="829021"/>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Paul wants to take them deeper, but they are spiritually immature</a:t>
            </a:r>
          </a:p>
        </p:txBody>
      </p:sp>
      <p:sp>
        <p:nvSpPr>
          <p:cNvPr id="2" name="Rectangle 1"/>
          <p:cNvSpPr/>
          <p:nvPr/>
        </p:nvSpPr>
        <p:spPr>
          <a:xfrm>
            <a:off x="1080780" y="1232128"/>
            <a:ext cx="1508746" cy="369332"/>
          </a:xfrm>
          <a:prstGeom prst="rect">
            <a:avLst/>
          </a:prstGeom>
        </p:spPr>
        <p:txBody>
          <a:bodyPr wrap="none">
            <a:spAutoFit/>
          </a:bodyPr>
          <a:lstStyle/>
          <a:p>
            <a:r>
              <a:rPr lang="en-AU" dirty="0" err="1" smtClean="0">
                <a:solidFill>
                  <a:srgbClr val="FFFF00"/>
                </a:solidFill>
                <a:latin typeface="Times New Roman" charset="0"/>
                <a:ea typeface="Arial" charset="0"/>
              </a:rPr>
              <a:t>ζῆλος</a:t>
            </a:r>
            <a:r>
              <a:rPr lang="en-AU" dirty="0" smtClean="0">
                <a:solidFill>
                  <a:srgbClr val="FFFF00"/>
                </a:solidFill>
                <a:latin typeface="Times New Roman" charset="0"/>
                <a:ea typeface="Arial" charset="0"/>
              </a:rPr>
              <a:t> </a:t>
            </a:r>
            <a:r>
              <a:rPr lang="en-AU" dirty="0">
                <a:solidFill>
                  <a:srgbClr val="FFFF00"/>
                </a:solidFill>
                <a:latin typeface="Times New Roman" charset="0"/>
                <a:ea typeface="Arial" charset="0"/>
              </a:rPr>
              <a:t>(</a:t>
            </a:r>
            <a:r>
              <a:rPr lang="en-AU" dirty="0" err="1">
                <a:solidFill>
                  <a:srgbClr val="FFFF00"/>
                </a:solidFill>
                <a:latin typeface="Times New Roman" charset="0"/>
                <a:ea typeface="Arial" charset="0"/>
              </a:rPr>
              <a:t>Zelos</a:t>
            </a:r>
            <a:r>
              <a:rPr lang="en-AU" dirty="0">
                <a:solidFill>
                  <a:srgbClr val="FFFF00"/>
                </a:solidFill>
                <a:latin typeface="Times New Roman" charset="0"/>
                <a:ea typeface="Arial" charset="0"/>
              </a:rPr>
              <a:t>)</a:t>
            </a:r>
            <a:r>
              <a:rPr lang="en-GB" dirty="0">
                <a:solidFill>
                  <a:srgbClr val="FFFF00"/>
                </a:solidFill>
              </a:rPr>
              <a:t> </a:t>
            </a:r>
            <a:endParaRPr lang="en-AU" dirty="0">
              <a:solidFill>
                <a:srgbClr val="FFFF00"/>
              </a:solidFill>
            </a:endParaRPr>
          </a:p>
        </p:txBody>
      </p:sp>
      <p:sp>
        <p:nvSpPr>
          <p:cNvPr id="3" name="TextBox 2"/>
          <p:cNvSpPr txBox="1"/>
          <p:nvPr/>
        </p:nvSpPr>
        <p:spPr>
          <a:xfrm>
            <a:off x="2775186" y="1129105"/>
            <a:ext cx="7402672"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Can mean “zealous” in a good way (Eager, striving, enthusiasm)</a:t>
            </a:r>
            <a:endParaRPr lang="en-AU" dirty="0">
              <a:solidFill>
                <a:srgbClr val="FFFF00"/>
              </a:solidFill>
              <a:latin typeface="Times New Roman" charset="0"/>
              <a:ea typeface="Times New Roman" charset="0"/>
              <a:cs typeface="Times New Roman" charset="0"/>
            </a:endParaRPr>
          </a:p>
        </p:txBody>
      </p:sp>
      <p:sp>
        <p:nvSpPr>
          <p:cNvPr id="7" name="TextBox 6"/>
          <p:cNvSpPr txBox="1"/>
          <p:nvPr/>
        </p:nvSpPr>
        <p:spPr>
          <a:xfrm>
            <a:off x="2768362" y="1416794"/>
            <a:ext cx="7438168"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Can mean “zealous” in a bad way (jealousy, ill-will, envy)</a:t>
            </a:r>
            <a:endParaRPr lang="en-AU" dirty="0">
              <a:solidFill>
                <a:srgbClr val="FFFF00"/>
              </a:solidFill>
              <a:latin typeface="Times New Roman" charset="0"/>
              <a:ea typeface="Times New Roman" charset="0"/>
              <a:cs typeface="Times New Roman" charset="0"/>
            </a:endParaRPr>
          </a:p>
        </p:txBody>
      </p:sp>
      <p:sp>
        <p:nvSpPr>
          <p:cNvPr id="5" name="Left Brace 4"/>
          <p:cNvSpPr/>
          <p:nvPr/>
        </p:nvSpPr>
        <p:spPr>
          <a:xfrm>
            <a:off x="2473002" y="1276327"/>
            <a:ext cx="288032" cy="38369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a:solidFill>
                <a:srgbClr val="FFFF00"/>
              </a:solidFill>
            </a:endParaRPr>
          </a:p>
        </p:txBody>
      </p:sp>
      <p:sp>
        <p:nvSpPr>
          <p:cNvPr id="8" name="TextBox 7"/>
          <p:cNvSpPr txBox="1"/>
          <p:nvPr/>
        </p:nvSpPr>
        <p:spPr>
          <a:xfrm>
            <a:off x="1136904" y="1710719"/>
            <a:ext cx="9062242"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Strife </a:t>
            </a:r>
            <a:r>
              <a:rPr lang="mr-IN" dirty="0" smtClean="0">
                <a:solidFill>
                  <a:srgbClr val="FFFF00"/>
                </a:solidFill>
                <a:latin typeface="Times New Roman" charset="0"/>
                <a:ea typeface="Times New Roman" charset="0"/>
                <a:cs typeface="Times New Roman" charset="0"/>
              </a:rPr>
              <a:t>–</a:t>
            </a:r>
            <a:r>
              <a:rPr lang="en-AU" dirty="0" smtClean="0">
                <a:solidFill>
                  <a:srgbClr val="FFFF00"/>
                </a:solidFill>
                <a:latin typeface="Times New Roman" charset="0"/>
                <a:ea typeface="Times New Roman" charset="0"/>
                <a:cs typeface="Times New Roman" charset="0"/>
              </a:rPr>
              <a:t> conflict from rivalry and discord (often verbal </a:t>
            </a:r>
            <a:r>
              <a:rPr lang="mr-IN" dirty="0" smtClean="0">
                <a:solidFill>
                  <a:srgbClr val="FFFF00"/>
                </a:solidFill>
                <a:latin typeface="Times New Roman" charset="0"/>
                <a:ea typeface="Times New Roman" charset="0"/>
                <a:cs typeface="Times New Roman" charset="0"/>
              </a:rPr>
              <a:t>–</a:t>
            </a:r>
            <a:r>
              <a:rPr lang="en-AU" dirty="0" smtClean="0">
                <a:solidFill>
                  <a:srgbClr val="FFFF00"/>
                </a:solidFill>
                <a:latin typeface="Times New Roman" charset="0"/>
                <a:ea typeface="Times New Roman" charset="0"/>
                <a:cs typeface="Times New Roman" charset="0"/>
              </a:rPr>
              <a:t> saying bad things of another)</a:t>
            </a:r>
            <a:endParaRPr lang="en-AU" dirty="0">
              <a:solidFill>
                <a:srgbClr val="FFFF00"/>
              </a:solidFill>
              <a:latin typeface="Times New Roman" charset="0"/>
              <a:ea typeface="Times New Roman" charset="0"/>
              <a:cs typeface="Times New Roman" charset="0"/>
            </a:endParaRPr>
          </a:p>
        </p:txBody>
      </p:sp>
      <p:sp>
        <p:nvSpPr>
          <p:cNvPr id="11" name="TextBox 10"/>
          <p:cNvSpPr txBox="1"/>
          <p:nvPr/>
        </p:nvSpPr>
        <p:spPr>
          <a:xfrm>
            <a:off x="29996" y="2000035"/>
            <a:ext cx="8984822" cy="2554545"/>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Factions had developed within the church (claimed the ‘rightness’ of their position, because they followed a particular teacher)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provides </a:t>
            </a:r>
            <a:r>
              <a:rPr lang="en-US" sz="2000" b="1" dirty="0" smtClean="0">
                <a:solidFill>
                  <a:schemeClr val="bg1"/>
                </a:solidFill>
                <a:latin typeface="Times New Roman" charset="0"/>
                <a:ea typeface="Times New Roman" charset="0"/>
                <a:cs typeface="Times New Roman" charset="0"/>
              </a:rPr>
              <a:t>all</a:t>
            </a:r>
            <a:r>
              <a:rPr lang="en-US" sz="2000" dirty="0" smtClean="0">
                <a:solidFill>
                  <a:schemeClr val="bg1"/>
                </a:solidFill>
                <a:latin typeface="Times New Roman" charset="0"/>
                <a:ea typeface="Times New Roman" charset="0"/>
                <a:cs typeface="Times New Roman" charset="0"/>
              </a:rPr>
              <a:t> gifted &amp; godly teachers to help us to grow</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But the teacher doesn’t make us grow (is but a lowly slave).  God makes us grow. </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Godly teacher builds on the foundation of Jesus Christ and the Gospel</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What is taught will be tested by God.  A teacher who has taught what is of lasting value will be rewarded.  All others will suffer loss...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church (Christians) are God’s temple.  Those who destroy it, will be destroyed.</a:t>
            </a:r>
          </a:p>
        </p:txBody>
      </p:sp>
      <p:sp>
        <p:nvSpPr>
          <p:cNvPr id="12" name="TextBox 11"/>
          <p:cNvSpPr txBox="1"/>
          <p:nvPr/>
        </p:nvSpPr>
        <p:spPr>
          <a:xfrm>
            <a:off x="29996" y="4518279"/>
            <a:ext cx="9062242" cy="646331"/>
          </a:xfrm>
          <a:prstGeom prst="rect">
            <a:avLst/>
          </a:prstGeom>
          <a:noFill/>
        </p:spPr>
        <p:txBody>
          <a:bodyPr wrap="square" rtlCol="0">
            <a:spAutoFit/>
          </a:bodyPr>
          <a:lstStyle/>
          <a:p>
            <a:r>
              <a:rPr lang="en-US" dirty="0" smtClean="0">
                <a:solidFill>
                  <a:srgbClr val="FFFF00"/>
                </a:solidFill>
                <a:latin typeface="Times New Roman" charset="0"/>
                <a:ea typeface="Times New Roman" charset="0"/>
                <a:cs typeface="Times New Roman" charset="0"/>
              </a:rPr>
              <a:t>1.  Factions &amp; divisions destroy God’s church</a:t>
            </a:r>
          </a:p>
          <a:p>
            <a:r>
              <a:rPr lang="en-US" dirty="0" smtClean="0">
                <a:solidFill>
                  <a:srgbClr val="FFFF00"/>
                </a:solidFill>
                <a:latin typeface="Times New Roman" charset="0"/>
                <a:ea typeface="Times New Roman" charset="0"/>
                <a:cs typeface="Times New Roman" charset="0"/>
              </a:rPr>
              <a:t>2.  Factions &amp; divisions deprive us of opportunities to grow through God’s teachers</a:t>
            </a:r>
            <a:endParaRPr lang="en-AU"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651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The Ministry of Teaching -  </a:t>
            </a:r>
            <a:r>
              <a:rPr lang="en-US" sz="2400" dirty="0" smtClean="0">
                <a:solidFill>
                  <a:srgbClr val="FFFF00"/>
                </a:solidFill>
                <a:latin typeface="Times New Roman" charset="0"/>
                <a:ea typeface="Times New Roman" charset="0"/>
                <a:cs typeface="Times New Roman" charset="0"/>
              </a:rPr>
              <a:t>When a church ceases to grow Spiritually</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36512" y="337220"/>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Paul wants to take them deeper, but they are spiritually immature</a:t>
            </a:r>
          </a:p>
        </p:txBody>
      </p:sp>
      <p:sp>
        <p:nvSpPr>
          <p:cNvPr id="2" name="Rectangle 1"/>
          <p:cNvSpPr/>
          <p:nvPr/>
        </p:nvSpPr>
        <p:spPr>
          <a:xfrm>
            <a:off x="1016962" y="740327"/>
            <a:ext cx="1508746" cy="369332"/>
          </a:xfrm>
          <a:prstGeom prst="rect">
            <a:avLst/>
          </a:prstGeom>
        </p:spPr>
        <p:txBody>
          <a:bodyPr wrap="none">
            <a:spAutoFit/>
          </a:bodyPr>
          <a:lstStyle/>
          <a:p>
            <a:r>
              <a:rPr lang="en-AU" dirty="0" err="1" smtClean="0">
                <a:solidFill>
                  <a:srgbClr val="FFFF00"/>
                </a:solidFill>
                <a:latin typeface="Times New Roman" charset="0"/>
                <a:ea typeface="Arial" charset="0"/>
              </a:rPr>
              <a:t>ζῆλος</a:t>
            </a:r>
            <a:r>
              <a:rPr lang="en-AU" dirty="0" smtClean="0">
                <a:solidFill>
                  <a:srgbClr val="FFFF00"/>
                </a:solidFill>
                <a:latin typeface="Times New Roman" charset="0"/>
                <a:ea typeface="Arial" charset="0"/>
              </a:rPr>
              <a:t> </a:t>
            </a:r>
            <a:r>
              <a:rPr lang="en-AU" dirty="0">
                <a:solidFill>
                  <a:srgbClr val="FFFF00"/>
                </a:solidFill>
                <a:latin typeface="Times New Roman" charset="0"/>
                <a:ea typeface="Arial" charset="0"/>
              </a:rPr>
              <a:t>(</a:t>
            </a:r>
            <a:r>
              <a:rPr lang="en-AU" dirty="0" err="1">
                <a:solidFill>
                  <a:srgbClr val="FFFF00"/>
                </a:solidFill>
                <a:latin typeface="Times New Roman" charset="0"/>
                <a:ea typeface="Arial" charset="0"/>
              </a:rPr>
              <a:t>Zelos</a:t>
            </a:r>
            <a:r>
              <a:rPr lang="en-AU" dirty="0">
                <a:solidFill>
                  <a:srgbClr val="FFFF00"/>
                </a:solidFill>
                <a:latin typeface="Times New Roman" charset="0"/>
                <a:ea typeface="Arial" charset="0"/>
              </a:rPr>
              <a:t>)</a:t>
            </a:r>
            <a:r>
              <a:rPr lang="en-GB" dirty="0">
                <a:solidFill>
                  <a:srgbClr val="FFFF00"/>
                </a:solidFill>
              </a:rPr>
              <a:t> </a:t>
            </a:r>
            <a:endParaRPr lang="en-AU" dirty="0">
              <a:solidFill>
                <a:srgbClr val="FFFF00"/>
              </a:solidFill>
            </a:endParaRPr>
          </a:p>
        </p:txBody>
      </p:sp>
      <p:sp>
        <p:nvSpPr>
          <p:cNvPr id="3" name="TextBox 2"/>
          <p:cNvSpPr txBox="1"/>
          <p:nvPr/>
        </p:nvSpPr>
        <p:spPr>
          <a:xfrm>
            <a:off x="2711368" y="637304"/>
            <a:ext cx="7402672"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Can mean “zealous” in a good way (Eager, striving, enthusiasm)</a:t>
            </a:r>
            <a:endParaRPr lang="en-AU" dirty="0">
              <a:solidFill>
                <a:srgbClr val="FFFF00"/>
              </a:solidFill>
              <a:latin typeface="Times New Roman" charset="0"/>
              <a:ea typeface="Times New Roman" charset="0"/>
              <a:cs typeface="Times New Roman" charset="0"/>
            </a:endParaRPr>
          </a:p>
        </p:txBody>
      </p:sp>
      <p:sp>
        <p:nvSpPr>
          <p:cNvPr id="7" name="TextBox 6"/>
          <p:cNvSpPr txBox="1"/>
          <p:nvPr/>
        </p:nvSpPr>
        <p:spPr>
          <a:xfrm>
            <a:off x="2704544" y="924993"/>
            <a:ext cx="6243766"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Can mean “zealous” in a bad way (jealousy, ill-will, envy)</a:t>
            </a:r>
            <a:endParaRPr lang="en-AU" dirty="0">
              <a:solidFill>
                <a:srgbClr val="FFFF00"/>
              </a:solidFill>
              <a:latin typeface="Times New Roman" charset="0"/>
              <a:ea typeface="Times New Roman" charset="0"/>
              <a:cs typeface="Times New Roman" charset="0"/>
            </a:endParaRPr>
          </a:p>
        </p:txBody>
      </p:sp>
      <p:sp>
        <p:nvSpPr>
          <p:cNvPr id="5" name="Left Brace 4"/>
          <p:cNvSpPr/>
          <p:nvPr/>
        </p:nvSpPr>
        <p:spPr>
          <a:xfrm>
            <a:off x="2409184" y="784526"/>
            <a:ext cx="288032" cy="383692"/>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AU">
              <a:solidFill>
                <a:srgbClr val="FFFF00"/>
              </a:solidFill>
            </a:endParaRPr>
          </a:p>
        </p:txBody>
      </p:sp>
      <p:sp>
        <p:nvSpPr>
          <p:cNvPr id="8" name="TextBox 7"/>
          <p:cNvSpPr txBox="1"/>
          <p:nvPr/>
        </p:nvSpPr>
        <p:spPr>
          <a:xfrm>
            <a:off x="1073086" y="1218918"/>
            <a:ext cx="9062242" cy="369332"/>
          </a:xfrm>
          <a:prstGeom prst="rect">
            <a:avLst/>
          </a:prstGeom>
          <a:noFill/>
        </p:spPr>
        <p:txBody>
          <a:bodyPr wrap="square" rtlCol="0">
            <a:spAutoFit/>
          </a:bodyPr>
          <a:lstStyle/>
          <a:p>
            <a:r>
              <a:rPr lang="en-AU" dirty="0" smtClean="0">
                <a:solidFill>
                  <a:srgbClr val="FFFF00"/>
                </a:solidFill>
                <a:latin typeface="Times New Roman" charset="0"/>
                <a:ea typeface="Times New Roman" charset="0"/>
                <a:cs typeface="Times New Roman" charset="0"/>
              </a:rPr>
              <a:t>Strife </a:t>
            </a:r>
            <a:r>
              <a:rPr lang="mr-IN" dirty="0" smtClean="0">
                <a:solidFill>
                  <a:srgbClr val="FFFF00"/>
                </a:solidFill>
                <a:latin typeface="Times New Roman" charset="0"/>
                <a:ea typeface="Times New Roman" charset="0"/>
                <a:cs typeface="Times New Roman" charset="0"/>
              </a:rPr>
              <a:t>–</a:t>
            </a:r>
            <a:r>
              <a:rPr lang="en-AU" dirty="0" smtClean="0">
                <a:solidFill>
                  <a:srgbClr val="FFFF00"/>
                </a:solidFill>
                <a:latin typeface="Times New Roman" charset="0"/>
                <a:ea typeface="Times New Roman" charset="0"/>
                <a:cs typeface="Times New Roman" charset="0"/>
              </a:rPr>
              <a:t> conflict from rivalry and discord (often verbal </a:t>
            </a:r>
            <a:r>
              <a:rPr lang="mr-IN" dirty="0" smtClean="0">
                <a:solidFill>
                  <a:srgbClr val="FFFF00"/>
                </a:solidFill>
                <a:latin typeface="Times New Roman" charset="0"/>
                <a:ea typeface="Times New Roman" charset="0"/>
                <a:cs typeface="Times New Roman" charset="0"/>
              </a:rPr>
              <a:t>–</a:t>
            </a:r>
            <a:r>
              <a:rPr lang="en-AU" dirty="0" smtClean="0">
                <a:solidFill>
                  <a:srgbClr val="FFFF00"/>
                </a:solidFill>
                <a:latin typeface="Times New Roman" charset="0"/>
                <a:ea typeface="Times New Roman" charset="0"/>
                <a:cs typeface="Times New Roman" charset="0"/>
              </a:rPr>
              <a:t> saying bad things of another)</a:t>
            </a:r>
            <a:endParaRPr lang="en-AU" dirty="0">
              <a:solidFill>
                <a:srgbClr val="FFFF00"/>
              </a:solidFill>
              <a:latin typeface="Times New Roman" charset="0"/>
              <a:ea typeface="Times New Roman" charset="0"/>
              <a:cs typeface="Times New Roman" charset="0"/>
            </a:endParaRPr>
          </a:p>
        </p:txBody>
      </p:sp>
      <p:sp>
        <p:nvSpPr>
          <p:cNvPr id="11" name="TextBox 10"/>
          <p:cNvSpPr txBox="1"/>
          <p:nvPr/>
        </p:nvSpPr>
        <p:spPr>
          <a:xfrm>
            <a:off x="-33822" y="1508234"/>
            <a:ext cx="8984822" cy="2554545"/>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Factions had developed within the church (claimed the ‘rightness’ of their position, because they followed a particular teacher)</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God provides </a:t>
            </a:r>
            <a:r>
              <a:rPr lang="en-US" sz="2000" b="1" dirty="0" smtClean="0">
                <a:solidFill>
                  <a:schemeClr val="bg1"/>
                </a:solidFill>
                <a:latin typeface="Times New Roman" charset="0"/>
                <a:ea typeface="Times New Roman" charset="0"/>
                <a:cs typeface="Times New Roman" charset="0"/>
              </a:rPr>
              <a:t>all</a:t>
            </a:r>
            <a:r>
              <a:rPr lang="en-US" sz="2000" dirty="0" smtClean="0">
                <a:solidFill>
                  <a:schemeClr val="bg1"/>
                </a:solidFill>
                <a:latin typeface="Times New Roman" charset="0"/>
                <a:ea typeface="Times New Roman" charset="0"/>
                <a:cs typeface="Times New Roman" charset="0"/>
              </a:rPr>
              <a:t> gifted &amp; godly teachers to help us to grow</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But the teacher doesn’t make us grow (is but a lowly slave).  God makes us grow. </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A Godly teacher builds on the foundation of Jesus Christ and the Gospel</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What is taught will be tested by God.  A teacher who has taught what is of lasting value will be rewarded.  All others will suffer loss...</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church (Christians) are God’s temple.  Those who destroy it, will be destroyed.</a:t>
            </a:r>
          </a:p>
        </p:txBody>
      </p:sp>
      <p:sp>
        <p:nvSpPr>
          <p:cNvPr id="12" name="TextBox 11"/>
          <p:cNvSpPr txBox="1"/>
          <p:nvPr/>
        </p:nvSpPr>
        <p:spPr>
          <a:xfrm>
            <a:off x="-33822" y="4026478"/>
            <a:ext cx="9062242" cy="646331"/>
          </a:xfrm>
          <a:prstGeom prst="rect">
            <a:avLst/>
          </a:prstGeom>
          <a:noFill/>
        </p:spPr>
        <p:txBody>
          <a:bodyPr wrap="square" rtlCol="0">
            <a:spAutoFit/>
          </a:bodyPr>
          <a:lstStyle/>
          <a:p>
            <a:r>
              <a:rPr lang="en-US" dirty="0" smtClean="0">
                <a:solidFill>
                  <a:srgbClr val="FFFF00"/>
                </a:solidFill>
                <a:latin typeface="Times New Roman" charset="0"/>
                <a:ea typeface="Times New Roman" charset="0"/>
                <a:cs typeface="Times New Roman" charset="0"/>
              </a:rPr>
              <a:t>1.  Factions &amp; divisions destroy God’s church</a:t>
            </a:r>
          </a:p>
          <a:p>
            <a:r>
              <a:rPr lang="en-US" dirty="0" smtClean="0">
                <a:solidFill>
                  <a:srgbClr val="FFFF00"/>
                </a:solidFill>
                <a:latin typeface="Times New Roman" charset="0"/>
                <a:ea typeface="Times New Roman" charset="0"/>
                <a:cs typeface="Times New Roman" charset="0"/>
              </a:rPr>
              <a:t>2.  Factions &amp; divisions deprive us of opportunities to grow through God’s teachers</a:t>
            </a:r>
            <a:endParaRPr lang="en-AU" dirty="0">
              <a:solidFill>
                <a:srgbClr val="FFFF00"/>
              </a:solidFill>
              <a:latin typeface="Times New Roman" charset="0"/>
              <a:ea typeface="Times New Roman" charset="0"/>
              <a:cs typeface="Times New Roman" charset="0"/>
            </a:endParaRPr>
          </a:p>
        </p:txBody>
      </p:sp>
      <p:sp>
        <p:nvSpPr>
          <p:cNvPr id="13" name="TextBox 12"/>
          <p:cNvSpPr txBox="1"/>
          <p:nvPr/>
        </p:nvSpPr>
        <p:spPr>
          <a:xfrm>
            <a:off x="-63818" y="4597947"/>
            <a:ext cx="8984822" cy="1015663"/>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No one teacher is infallible (perfectly correct all of the time).</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a:t>
            </a:r>
            <a:r>
              <a:rPr lang="en-US" sz="2000" u="sng" dirty="0" smtClean="0">
                <a:solidFill>
                  <a:schemeClr val="bg1"/>
                </a:solidFill>
                <a:latin typeface="Times New Roman" charset="0"/>
                <a:ea typeface="Times New Roman" charset="0"/>
                <a:cs typeface="Times New Roman" charset="0"/>
              </a:rPr>
              <a:t>self-deceived</a:t>
            </a:r>
            <a:r>
              <a:rPr lang="en-US" sz="2000" dirty="0" smtClean="0">
                <a:solidFill>
                  <a:schemeClr val="bg1"/>
                </a:solidFill>
                <a:latin typeface="Times New Roman" charset="0"/>
                <a:ea typeface="Times New Roman" charset="0"/>
                <a:cs typeface="Times New Roman" charset="0"/>
              </a:rPr>
              <a:t> see the teaching ministry as a means of ‘self-affirmation’ as they only accept a teacher who will affirm what they already feel about themselves.</a:t>
            </a:r>
          </a:p>
        </p:txBody>
      </p:sp>
    </p:spTree>
    <p:extLst>
      <p:ext uri="{BB962C8B-B14F-4D97-AF65-F5344CB8AC3E}">
        <p14:creationId xmlns:p14="http://schemas.microsoft.com/office/powerpoint/2010/main" val="372961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93894"/>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000" b="1" dirty="0">
                <a:solidFill>
                  <a:schemeClr val="bg1"/>
                </a:solidFill>
                <a:latin typeface="Times New Roman" charset="0"/>
                <a:ea typeface="Arial" charset="0"/>
                <a:cs typeface="Times New Roman" charset="0"/>
              </a:rPr>
              <a:t>3 </a:t>
            </a:r>
            <a:r>
              <a:rPr lang="en-AU" sz="3000" dirty="0">
                <a:solidFill>
                  <a:schemeClr val="bg1"/>
                </a:solidFill>
                <a:latin typeface="Times New Roman" charset="0"/>
                <a:ea typeface="Arial" charset="0"/>
                <a:cs typeface="Times New Roman" charset="0"/>
              </a:rPr>
              <a:t>But I, brothers, could not address you as spiritual people, but as people of the flesh, as infants in Christ. </a:t>
            </a:r>
            <a:r>
              <a:rPr lang="en-AU" sz="3000" b="1" baseline="30000" dirty="0">
                <a:solidFill>
                  <a:schemeClr val="bg1"/>
                </a:solidFill>
                <a:latin typeface="Times New Roman" charset="0"/>
                <a:ea typeface="Arial" charset="0"/>
                <a:cs typeface="Times New Roman" charset="0"/>
              </a:rPr>
              <a:t>2 </a:t>
            </a:r>
            <a:r>
              <a:rPr lang="en-AU" sz="3000" dirty="0">
                <a:solidFill>
                  <a:schemeClr val="bg1"/>
                </a:solidFill>
                <a:latin typeface="Times New Roman" charset="0"/>
                <a:ea typeface="Arial" charset="0"/>
                <a:cs typeface="Times New Roman" charset="0"/>
              </a:rPr>
              <a:t>I fed you with milk, not solid food, for you were not ready for it. And even now you are not yet ready, </a:t>
            </a:r>
            <a:r>
              <a:rPr lang="en-AU" sz="3000" b="1" baseline="30000" dirty="0">
                <a:solidFill>
                  <a:schemeClr val="bg1"/>
                </a:solidFill>
                <a:latin typeface="Times New Roman" charset="0"/>
                <a:ea typeface="Arial" charset="0"/>
                <a:cs typeface="Times New Roman" charset="0"/>
              </a:rPr>
              <a:t>3 </a:t>
            </a:r>
            <a:r>
              <a:rPr lang="en-AU" sz="3000" dirty="0">
                <a:solidFill>
                  <a:schemeClr val="bg1"/>
                </a:solidFill>
                <a:latin typeface="Times New Roman" charset="0"/>
                <a:ea typeface="Arial" charset="0"/>
                <a:cs typeface="Times New Roman" charset="0"/>
              </a:rPr>
              <a:t>for you are still of the flesh. For while there is jealousy and strife among you, are you not of the flesh and behaving only in a human way? </a:t>
            </a:r>
            <a:r>
              <a:rPr lang="en-AU" sz="3000" b="1" baseline="30000" dirty="0">
                <a:solidFill>
                  <a:schemeClr val="bg1"/>
                </a:solidFill>
                <a:latin typeface="Times New Roman" charset="0"/>
                <a:ea typeface="Arial" charset="0"/>
                <a:cs typeface="Times New Roman" charset="0"/>
              </a:rPr>
              <a:t>4 </a:t>
            </a:r>
            <a:r>
              <a:rPr lang="en-AU" sz="3000" dirty="0">
                <a:solidFill>
                  <a:schemeClr val="bg1"/>
                </a:solidFill>
                <a:latin typeface="Times New Roman" charset="0"/>
                <a:ea typeface="Arial" charset="0"/>
                <a:cs typeface="Times New Roman" charset="0"/>
              </a:rPr>
              <a:t>For when one says, “I follow Paul,” and another, “I follow Apollos,” are you not being merely human? </a:t>
            </a:r>
            <a:endParaRPr lang="en-GB" sz="3000" dirty="0">
              <a:solidFill>
                <a:schemeClr val="bg1"/>
              </a:solidFill>
              <a:latin typeface="Calibri" charset="0"/>
              <a:ea typeface="Arial" charset="0"/>
              <a:cs typeface="Times New Roman" charset="0"/>
            </a:endParaRPr>
          </a:p>
          <a:p>
            <a:r>
              <a:rPr lang="en-AU" sz="3000" b="1" baseline="30000" dirty="0">
                <a:solidFill>
                  <a:schemeClr val="bg1"/>
                </a:solidFill>
                <a:latin typeface="Times New Roman" charset="0"/>
                <a:ea typeface="Arial" charset="0"/>
              </a:rPr>
              <a:t>5 </a:t>
            </a:r>
            <a:r>
              <a:rPr lang="en-AU" sz="3000" dirty="0">
                <a:solidFill>
                  <a:schemeClr val="bg1"/>
                </a:solidFill>
                <a:latin typeface="Times New Roman" charset="0"/>
                <a:ea typeface="Arial" charset="0"/>
              </a:rPr>
              <a:t>What then is Apollos? What is Paul? Servants through whom you believed, as the Lord assigned to each.</a:t>
            </a:r>
            <a:r>
              <a:rPr lang="en-GB" sz="3000" dirty="0">
                <a:solidFill>
                  <a:schemeClr val="bg1"/>
                </a:solidFill>
              </a:rPr>
              <a:t> </a:t>
            </a:r>
            <a:endParaRPr lang="en-GB" sz="3000" dirty="0">
              <a:solidFill>
                <a:schemeClr val="bg1"/>
              </a:solidFill>
              <a:effectLst/>
              <a:latin typeface="Times New Roman" charset="0"/>
              <a:ea typeface="Arial"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2448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charset="0"/>
                <a:ea typeface="Arial" charset="0"/>
                <a:cs typeface="Times New Roman" charset="0"/>
              </a:rPr>
              <a:t>6 </a:t>
            </a:r>
            <a:r>
              <a:rPr lang="en-AU" sz="3000" dirty="0">
                <a:solidFill>
                  <a:schemeClr val="bg1"/>
                </a:solidFill>
                <a:latin typeface="Times New Roman" charset="0"/>
                <a:ea typeface="Arial" charset="0"/>
                <a:cs typeface="Times New Roman" charset="0"/>
              </a:rPr>
              <a:t>I planted, Apollos watered, but God gave the growth. </a:t>
            </a:r>
            <a:r>
              <a:rPr lang="en-AU" sz="3000" b="1" baseline="30000" dirty="0">
                <a:solidFill>
                  <a:schemeClr val="bg1"/>
                </a:solidFill>
                <a:latin typeface="Times New Roman" charset="0"/>
                <a:ea typeface="Arial" charset="0"/>
                <a:cs typeface="Times New Roman" charset="0"/>
              </a:rPr>
              <a:t>7 </a:t>
            </a:r>
            <a:r>
              <a:rPr lang="en-AU" sz="3000" dirty="0">
                <a:solidFill>
                  <a:schemeClr val="bg1"/>
                </a:solidFill>
                <a:latin typeface="Times New Roman" charset="0"/>
                <a:ea typeface="Arial" charset="0"/>
                <a:cs typeface="Times New Roman" charset="0"/>
              </a:rPr>
              <a:t>So neither he who plants nor he who waters is anything, but only God who gives the growth. </a:t>
            </a:r>
            <a:r>
              <a:rPr lang="en-AU" sz="3000" b="1" baseline="30000" dirty="0">
                <a:solidFill>
                  <a:schemeClr val="bg1"/>
                </a:solidFill>
                <a:latin typeface="Times New Roman" charset="0"/>
                <a:ea typeface="Arial" charset="0"/>
                <a:cs typeface="Times New Roman" charset="0"/>
              </a:rPr>
              <a:t>8 </a:t>
            </a:r>
            <a:r>
              <a:rPr lang="en-AU" sz="3000" dirty="0">
                <a:solidFill>
                  <a:schemeClr val="bg1"/>
                </a:solidFill>
                <a:latin typeface="Times New Roman" charset="0"/>
                <a:ea typeface="Arial" charset="0"/>
                <a:cs typeface="Times New Roman" charset="0"/>
              </a:rPr>
              <a:t>He who plants and he who waters are one, and each will receive his wages according to his labour. </a:t>
            </a:r>
            <a:r>
              <a:rPr lang="en-AU" sz="3000" b="1" baseline="30000" dirty="0">
                <a:solidFill>
                  <a:schemeClr val="bg1"/>
                </a:solidFill>
                <a:latin typeface="Times New Roman" charset="0"/>
                <a:ea typeface="Arial" charset="0"/>
                <a:cs typeface="Times New Roman" charset="0"/>
              </a:rPr>
              <a:t>9 </a:t>
            </a:r>
            <a:r>
              <a:rPr lang="en-AU" sz="3000" dirty="0">
                <a:solidFill>
                  <a:schemeClr val="bg1"/>
                </a:solidFill>
                <a:latin typeface="Times New Roman" charset="0"/>
                <a:ea typeface="Arial" charset="0"/>
                <a:cs typeface="Times New Roman" charset="0"/>
              </a:rPr>
              <a:t>For we are God’s fellow workers. You are God’s field, God’s building. </a:t>
            </a:r>
            <a:endParaRPr lang="en-GB" sz="3000" dirty="0">
              <a:solidFill>
                <a:schemeClr val="bg1"/>
              </a:solidFill>
              <a:latin typeface="Calibri" charset="0"/>
              <a:ea typeface="Arial" charset="0"/>
              <a:cs typeface="Times New Roman" charset="0"/>
            </a:endParaRPr>
          </a:p>
          <a:p>
            <a:r>
              <a:rPr lang="en-AU" sz="3000" b="1" baseline="30000" dirty="0">
                <a:solidFill>
                  <a:schemeClr val="bg1"/>
                </a:solidFill>
                <a:latin typeface="Times New Roman" charset="0"/>
                <a:ea typeface="Arial" charset="0"/>
              </a:rPr>
              <a:t>10 </a:t>
            </a:r>
            <a:r>
              <a:rPr lang="en-AU" sz="3000" dirty="0">
                <a:solidFill>
                  <a:schemeClr val="bg1"/>
                </a:solidFill>
                <a:latin typeface="Times New Roman" charset="0"/>
                <a:ea typeface="Arial" charset="0"/>
              </a:rPr>
              <a:t>According to the grace of God given to me, like a skilled master builder I laid a foundation, and someone else is building upon it. Let each one take care how he builds upon it.</a:t>
            </a:r>
            <a:r>
              <a:rPr lang="en-GB" sz="3000" dirty="0">
                <a:solidFill>
                  <a:schemeClr val="bg1"/>
                </a:solidFill>
              </a:rPr>
              <a:t> </a:t>
            </a:r>
            <a:endParaRPr lang="en-GB" sz="3000" dirty="0">
              <a:solidFill>
                <a:schemeClr val="bg1"/>
              </a:solidFill>
              <a:effectLst/>
              <a:latin typeface="Times New Roman" charset="0"/>
              <a:ea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Arial" charset="0"/>
              </a:rPr>
              <a:t>11 </a:t>
            </a:r>
            <a:r>
              <a:rPr lang="en-AU" sz="3200" dirty="0">
                <a:solidFill>
                  <a:schemeClr val="bg1"/>
                </a:solidFill>
                <a:latin typeface="Times New Roman" charset="0"/>
                <a:ea typeface="Arial" charset="0"/>
              </a:rPr>
              <a:t>For no one can lay a foundation other than that which is laid, which is Jesus Christ. </a:t>
            </a:r>
            <a:r>
              <a:rPr lang="en-AU" sz="3200" b="1" baseline="30000" dirty="0">
                <a:solidFill>
                  <a:schemeClr val="bg1"/>
                </a:solidFill>
                <a:latin typeface="Times New Roman" charset="0"/>
                <a:ea typeface="Arial" charset="0"/>
              </a:rPr>
              <a:t>12 </a:t>
            </a:r>
            <a:r>
              <a:rPr lang="en-AU" sz="3200" dirty="0">
                <a:solidFill>
                  <a:schemeClr val="bg1"/>
                </a:solidFill>
                <a:latin typeface="Times New Roman" charset="0"/>
                <a:ea typeface="Arial" charset="0"/>
              </a:rPr>
              <a:t>Now if anyone builds on the foundation with gold, silver, precious stones, wood, hay, straw— </a:t>
            </a:r>
            <a:r>
              <a:rPr lang="en-AU" sz="3200" b="1" baseline="30000" dirty="0">
                <a:solidFill>
                  <a:schemeClr val="bg1"/>
                </a:solidFill>
                <a:latin typeface="Times New Roman" charset="0"/>
                <a:ea typeface="Arial" charset="0"/>
              </a:rPr>
              <a:t>13 </a:t>
            </a:r>
            <a:r>
              <a:rPr lang="en-AU" sz="3200" dirty="0">
                <a:solidFill>
                  <a:schemeClr val="bg1"/>
                </a:solidFill>
                <a:latin typeface="Times New Roman" charset="0"/>
                <a:ea typeface="Arial" charset="0"/>
              </a:rPr>
              <a:t>each one’s work will become manifest, for the Day will disclose it, because it will be revealed by fire, and the fire will test what sort of work each one has done. </a:t>
            </a:r>
            <a:r>
              <a:rPr lang="en-AU" sz="3200" b="1" baseline="30000" dirty="0">
                <a:solidFill>
                  <a:schemeClr val="bg1"/>
                </a:solidFill>
                <a:latin typeface="Times New Roman" charset="0"/>
                <a:ea typeface="Arial" charset="0"/>
              </a:rPr>
              <a:t>14 </a:t>
            </a:r>
            <a:r>
              <a:rPr lang="en-AU" sz="3200" dirty="0">
                <a:solidFill>
                  <a:schemeClr val="bg1"/>
                </a:solidFill>
                <a:latin typeface="Times New Roman" charset="0"/>
                <a:ea typeface="Arial" charset="0"/>
              </a:rPr>
              <a:t>If the work that anyone has built on the foundation survives, he will receive a reward. </a:t>
            </a:r>
            <a:r>
              <a:rPr lang="en-AU" sz="3200" b="1" baseline="30000" dirty="0">
                <a:solidFill>
                  <a:schemeClr val="bg1"/>
                </a:solidFill>
                <a:latin typeface="Times New Roman" charset="0"/>
                <a:ea typeface="Arial" charset="0"/>
              </a:rPr>
              <a:t>15 </a:t>
            </a:r>
            <a:r>
              <a:rPr lang="en-AU" sz="3200" dirty="0">
                <a:solidFill>
                  <a:schemeClr val="bg1"/>
                </a:solidFill>
                <a:latin typeface="Times New Roman" charset="0"/>
                <a:ea typeface="Arial" charset="0"/>
              </a:rPr>
              <a:t>If anyone’s work is burned up, he will suffer loss, though he himself will be saved, but only as through fire.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17341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charset="0"/>
                <a:ea typeface="Arial" charset="0"/>
                <a:cs typeface="Times New Roman" charset="0"/>
              </a:rPr>
              <a:t>16 </a:t>
            </a:r>
            <a:r>
              <a:rPr lang="en-AU" sz="3000" dirty="0">
                <a:solidFill>
                  <a:schemeClr val="bg1"/>
                </a:solidFill>
                <a:latin typeface="Times New Roman" charset="0"/>
                <a:ea typeface="Arial" charset="0"/>
                <a:cs typeface="Times New Roman" charset="0"/>
              </a:rPr>
              <a:t>Do you not know that you are God’s temple and that God’s Spirit dwells in you? </a:t>
            </a:r>
            <a:r>
              <a:rPr lang="en-AU" sz="3000" b="1" baseline="30000" dirty="0">
                <a:solidFill>
                  <a:schemeClr val="bg1"/>
                </a:solidFill>
                <a:latin typeface="Times New Roman" charset="0"/>
                <a:ea typeface="Arial" charset="0"/>
                <a:cs typeface="Times New Roman" charset="0"/>
              </a:rPr>
              <a:t>17 </a:t>
            </a:r>
            <a:r>
              <a:rPr lang="en-AU" sz="3000" dirty="0">
                <a:solidFill>
                  <a:schemeClr val="bg1"/>
                </a:solidFill>
                <a:latin typeface="Times New Roman" charset="0"/>
                <a:ea typeface="Arial" charset="0"/>
                <a:cs typeface="Times New Roman" charset="0"/>
              </a:rPr>
              <a:t>If anyone destroys God’s temple, God will destroy him. For God’s temple is holy, and you are that temple.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284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08981"/>
          </a:xfrm>
          <a:prstGeom prst="rect">
            <a:avLst/>
          </a:prstGeom>
          <a:noFill/>
          <a:ln w="9525">
            <a:noFill/>
            <a:miter lim="800000"/>
            <a:headEnd/>
            <a:tailEnd/>
          </a:ln>
        </p:spPr>
        <p:txBody>
          <a:bodyPr wrap="square">
            <a:prstTxWarp prst="textNoShape">
              <a:avLst/>
            </a:prstTxWarp>
            <a:spAutoFit/>
          </a:bodyPr>
          <a:lstStyle/>
          <a:p>
            <a:r>
              <a:rPr lang="en-AU" sz="3000" b="1" baseline="30000" dirty="0" smtClean="0">
                <a:solidFill>
                  <a:schemeClr val="bg1"/>
                </a:solidFill>
                <a:latin typeface="Times New Roman" charset="0"/>
                <a:ea typeface="Arial" charset="0"/>
              </a:rPr>
              <a:t>18</a:t>
            </a:r>
            <a:r>
              <a:rPr lang="en-AU" sz="3000" b="1" baseline="30000" dirty="0">
                <a:solidFill>
                  <a:schemeClr val="bg1"/>
                </a:solidFill>
                <a:latin typeface="Times New Roman" charset="0"/>
                <a:ea typeface="Arial" charset="0"/>
              </a:rPr>
              <a:t> </a:t>
            </a:r>
            <a:r>
              <a:rPr lang="en-AU" sz="3000" dirty="0">
                <a:solidFill>
                  <a:schemeClr val="bg1"/>
                </a:solidFill>
                <a:latin typeface="Times New Roman" charset="0"/>
                <a:ea typeface="Arial" charset="0"/>
              </a:rPr>
              <a:t>Let no one deceive himself. If anyone among you thinks that he is wise in this age, let him become a fool that he may become wise. </a:t>
            </a:r>
            <a:r>
              <a:rPr lang="en-AU" sz="3000" b="1" baseline="30000" dirty="0">
                <a:solidFill>
                  <a:schemeClr val="bg1"/>
                </a:solidFill>
                <a:latin typeface="Times New Roman" charset="0"/>
                <a:ea typeface="Arial" charset="0"/>
              </a:rPr>
              <a:t>19 </a:t>
            </a:r>
            <a:r>
              <a:rPr lang="en-AU" sz="3000" dirty="0">
                <a:solidFill>
                  <a:schemeClr val="bg1"/>
                </a:solidFill>
                <a:latin typeface="Times New Roman" charset="0"/>
                <a:ea typeface="Arial" charset="0"/>
              </a:rPr>
              <a:t>For the wisdom of this world is folly with God. For it is written, “He catches the wise in their craftiness,” </a:t>
            </a:r>
            <a:r>
              <a:rPr lang="en-AU" sz="3000" b="1" baseline="30000" dirty="0">
                <a:solidFill>
                  <a:schemeClr val="bg1"/>
                </a:solidFill>
                <a:latin typeface="Times New Roman" charset="0"/>
                <a:ea typeface="Arial" charset="0"/>
              </a:rPr>
              <a:t>20 </a:t>
            </a:r>
            <a:r>
              <a:rPr lang="en-AU" sz="3000" dirty="0">
                <a:solidFill>
                  <a:schemeClr val="bg1"/>
                </a:solidFill>
                <a:latin typeface="Times New Roman" charset="0"/>
                <a:ea typeface="Arial" charset="0"/>
              </a:rPr>
              <a:t>and again, “The Lord knows the thoughts of the wise, that they are futile.” </a:t>
            </a:r>
            <a:r>
              <a:rPr lang="en-AU" sz="3000" b="1" baseline="30000" dirty="0">
                <a:solidFill>
                  <a:schemeClr val="bg1"/>
                </a:solidFill>
                <a:latin typeface="Times New Roman" charset="0"/>
                <a:ea typeface="Arial" charset="0"/>
              </a:rPr>
              <a:t>21 </a:t>
            </a:r>
            <a:r>
              <a:rPr lang="en-AU" sz="3000" dirty="0">
                <a:solidFill>
                  <a:schemeClr val="bg1"/>
                </a:solidFill>
                <a:latin typeface="Times New Roman" charset="0"/>
                <a:ea typeface="Arial" charset="0"/>
              </a:rPr>
              <a:t>So let no one boast in men. For all things are yours, </a:t>
            </a:r>
            <a:r>
              <a:rPr lang="en-AU" sz="3000" b="1" baseline="30000" dirty="0">
                <a:solidFill>
                  <a:schemeClr val="bg1"/>
                </a:solidFill>
                <a:latin typeface="Times New Roman" charset="0"/>
                <a:ea typeface="Arial" charset="0"/>
              </a:rPr>
              <a:t>22 </a:t>
            </a:r>
            <a:r>
              <a:rPr lang="en-AU" sz="3000" dirty="0">
                <a:solidFill>
                  <a:schemeClr val="bg1"/>
                </a:solidFill>
                <a:latin typeface="Times New Roman" charset="0"/>
                <a:ea typeface="Arial" charset="0"/>
              </a:rPr>
              <a:t>whether Paul or Apollos or Cephas or the world or life or death or the present or the future—all are yours, </a:t>
            </a:r>
            <a:r>
              <a:rPr lang="en-AU" sz="3000" b="1" baseline="30000" dirty="0">
                <a:solidFill>
                  <a:schemeClr val="bg1"/>
                </a:solidFill>
                <a:latin typeface="Times New Roman" charset="0"/>
                <a:ea typeface="Arial" charset="0"/>
              </a:rPr>
              <a:t>23 </a:t>
            </a:r>
            <a:r>
              <a:rPr lang="en-AU" sz="3000" dirty="0">
                <a:solidFill>
                  <a:schemeClr val="bg1"/>
                </a:solidFill>
                <a:latin typeface="Times New Roman" charset="0"/>
                <a:ea typeface="Arial" charset="0"/>
              </a:rPr>
              <a:t>and you are Christ’s, and Christ is God’s.</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461665"/>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The Gift and the Ministry </a:t>
            </a:r>
            <a:r>
              <a:rPr lang="en-US" sz="2400" b="1" smtClean="0">
                <a:solidFill>
                  <a:srgbClr val="FFFF00"/>
                </a:solidFill>
                <a:latin typeface="Times New Roman" charset="0"/>
                <a:ea typeface="Times New Roman" charset="0"/>
                <a:cs typeface="Times New Roman" charset="0"/>
              </a:rPr>
              <a:t>of </a:t>
            </a:r>
            <a:r>
              <a:rPr lang="en-US" sz="2400" b="1" smtClean="0">
                <a:solidFill>
                  <a:srgbClr val="FFFF00"/>
                </a:solidFill>
                <a:latin typeface="Times New Roman" charset="0"/>
                <a:ea typeface="Times New Roman" charset="0"/>
                <a:cs typeface="Times New Roman" charset="0"/>
              </a:rPr>
              <a:t>Teaching</a:t>
            </a:r>
            <a:endParaRPr lang="en-AU" sz="2400" dirty="0" smtClean="0">
              <a:solidFill>
                <a:srgbClr val="FFFF00"/>
              </a:solidFill>
              <a:latin typeface="Times New Roman" charset="0"/>
              <a:ea typeface="Times New Roman" charset="0"/>
              <a:cs typeface="Times New Roman" charset="0"/>
            </a:endParaRPr>
          </a:p>
        </p:txBody>
      </p:sp>
      <p:sp>
        <p:nvSpPr>
          <p:cNvPr id="3" name="TextBox 2"/>
          <p:cNvSpPr txBox="1"/>
          <p:nvPr/>
        </p:nvSpPr>
        <p:spPr>
          <a:xfrm>
            <a:off x="467544" y="697260"/>
            <a:ext cx="8208912" cy="369332"/>
          </a:xfrm>
          <a:prstGeom prst="rect">
            <a:avLst/>
          </a:prstGeom>
          <a:noFill/>
        </p:spPr>
        <p:txBody>
          <a:bodyPr wrap="square" rtlCol="0">
            <a:spAutoFit/>
          </a:bodyPr>
          <a:lstStyle/>
          <a:p>
            <a:r>
              <a:rPr lang="en-AU" dirty="0" smtClean="0">
                <a:solidFill>
                  <a:schemeClr val="bg1"/>
                </a:solidFill>
              </a:rPr>
              <a:t>Who has been instrumental in your growth as a Christian???</a:t>
            </a:r>
            <a:endParaRPr lang="en-AU" dirty="0">
              <a:solidFill>
                <a:schemeClr val="bg1"/>
              </a:solidFill>
            </a:endParaRPr>
          </a:p>
        </p:txBody>
      </p:sp>
    </p:spTree>
    <p:extLst>
      <p:ext uri="{BB962C8B-B14F-4D97-AF65-F5344CB8AC3E}">
        <p14:creationId xmlns:p14="http://schemas.microsoft.com/office/powerpoint/2010/main" val="688914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461665"/>
          </a:xfrm>
          <a:prstGeom prst="rect">
            <a:avLst/>
          </a:prstGeom>
          <a:noFill/>
          <a:ln w="15875">
            <a:noFill/>
          </a:ln>
        </p:spPr>
        <p:txBody>
          <a:bodyPr wrap="square" rtlCol="0">
            <a:spAutoFit/>
          </a:bodyPr>
          <a:lstStyle/>
          <a:p>
            <a:pPr algn="ctr"/>
            <a:r>
              <a:rPr lang="en-US" sz="2400" b="1" u="sng" dirty="0" smtClean="0">
                <a:solidFill>
                  <a:srgbClr val="FFFF00"/>
                </a:solidFill>
                <a:latin typeface="Times New Roman" charset="0"/>
                <a:ea typeface="Times New Roman" charset="0"/>
                <a:cs typeface="Times New Roman" charset="0"/>
              </a:rPr>
              <a:t>A recap on Chapter 2</a:t>
            </a:r>
            <a:endParaRPr lang="en-AU" sz="2400" u="sng"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79589" y="622284"/>
            <a:ext cx="8984822" cy="400110"/>
          </a:xfrm>
          <a:prstGeom prst="rect">
            <a:avLst/>
          </a:prstGeom>
          <a:noFill/>
        </p:spPr>
        <p:txBody>
          <a:bodyPr wrap="square" rtlCol="0">
            <a:spAutoFit/>
          </a:bodyPr>
          <a:lstStyle/>
          <a:p>
            <a:pPr marL="273050" indent="-273050">
              <a:buFont typeface="Arial" charset="0"/>
              <a:buChar char="•"/>
            </a:pPr>
            <a:r>
              <a:rPr lang="en-US" sz="2000" smtClean="0">
                <a:solidFill>
                  <a:schemeClr val="bg1"/>
                </a:solidFill>
                <a:latin typeface="Times New Roman" charset="0"/>
                <a:ea typeface="Times New Roman" charset="0"/>
                <a:cs typeface="Times New Roman" charset="0"/>
              </a:rPr>
              <a:t>Being </a:t>
            </a:r>
            <a:r>
              <a:rPr lang="en-US" sz="2000" dirty="0" smtClean="0">
                <a:solidFill>
                  <a:schemeClr val="bg1"/>
                </a:solidFill>
                <a:latin typeface="Times New Roman" charset="0"/>
                <a:ea typeface="Times New Roman" charset="0"/>
                <a:cs typeface="Times New Roman" charset="0"/>
              </a:rPr>
              <a:t>grounded in the gospel and the Power of God</a:t>
            </a:r>
          </a:p>
        </p:txBody>
      </p:sp>
      <p:sp>
        <p:nvSpPr>
          <p:cNvPr id="2" name="TextBox 1"/>
          <p:cNvSpPr txBox="1"/>
          <p:nvPr/>
        </p:nvSpPr>
        <p:spPr>
          <a:xfrm>
            <a:off x="35981" y="1299043"/>
            <a:ext cx="9046026" cy="369332"/>
          </a:xfrm>
          <a:prstGeom prst="rect">
            <a:avLst/>
          </a:prstGeom>
          <a:noFill/>
        </p:spPr>
        <p:txBody>
          <a:bodyPr wrap="square" rtlCol="0">
            <a:spAutoFit/>
          </a:bodyPr>
          <a:lstStyle/>
          <a:p>
            <a:pPr algn="ctr"/>
            <a:r>
              <a:rPr lang="en-AU" b="1" dirty="0" smtClean="0">
                <a:solidFill>
                  <a:srgbClr val="FFFF00"/>
                </a:solidFill>
                <a:latin typeface="Times New Roman" charset="0"/>
                <a:ea typeface="Times New Roman" charset="0"/>
                <a:cs typeface="Times New Roman" charset="0"/>
              </a:rPr>
              <a:t>Only </a:t>
            </a:r>
            <a:r>
              <a:rPr lang="en-AU" b="1" u="sng" dirty="0" smtClean="0">
                <a:solidFill>
                  <a:srgbClr val="FFFF00"/>
                </a:solidFill>
                <a:latin typeface="Times New Roman" charset="0"/>
                <a:ea typeface="Times New Roman" charset="0"/>
                <a:cs typeface="Times New Roman" charset="0"/>
              </a:rPr>
              <a:t>the Spiritually Mature</a:t>
            </a:r>
            <a:r>
              <a:rPr lang="en-AU" b="1" dirty="0" smtClean="0">
                <a:solidFill>
                  <a:srgbClr val="FFFF00"/>
                </a:solidFill>
                <a:latin typeface="Times New Roman" charset="0"/>
                <a:ea typeface="Times New Roman" charset="0"/>
                <a:cs typeface="Times New Roman" charset="0"/>
              </a:rPr>
              <a:t> properly understand teaching from Gods word and obey </a:t>
            </a:r>
            <a:endParaRPr lang="en-AU" b="1" dirty="0">
              <a:solidFill>
                <a:srgbClr val="FFFF00"/>
              </a:solidFill>
              <a:latin typeface="Times New Roman" charset="0"/>
              <a:ea typeface="Times New Roman" charset="0"/>
              <a:cs typeface="Times New Roman" charset="0"/>
            </a:endParaRPr>
          </a:p>
        </p:txBody>
      </p:sp>
      <p:sp>
        <p:nvSpPr>
          <p:cNvPr id="9" name="TextBox 8"/>
          <p:cNvSpPr txBox="1"/>
          <p:nvPr/>
        </p:nvSpPr>
        <p:spPr>
          <a:xfrm>
            <a:off x="79589" y="1022394"/>
            <a:ext cx="9144000" cy="400110"/>
          </a:xfrm>
          <a:prstGeom prst="rect">
            <a:avLst/>
          </a:prstGeom>
          <a:noFill/>
        </p:spPr>
        <p:txBody>
          <a:bodyPr wrap="square" rtlCol="0">
            <a:spAutoFit/>
          </a:bodyPr>
          <a:lstStyle/>
          <a:p>
            <a:pPr marL="273050" indent="-273050">
              <a:buFont typeface="Arial" charset="0"/>
              <a:buChar char="•"/>
            </a:pPr>
            <a:r>
              <a:rPr lang="en-US" sz="2000" smtClean="0">
                <a:solidFill>
                  <a:schemeClr val="bg1"/>
                </a:solidFill>
                <a:latin typeface="Times New Roman" charset="0"/>
                <a:ea typeface="Times New Roman" charset="0"/>
                <a:cs typeface="Times New Roman" charset="0"/>
              </a:rPr>
              <a:t>Spiritual maturity and being taught God’s word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able to distinguish good from evil</a:t>
            </a:r>
          </a:p>
        </p:txBody>
      </p:sp>
      <p:sp>
        <p:nvSpPr>
          <p:cNvPr id="12" name="TextBox 11"/>
          <p:cNvSpPr txBox="1"/>
          <p:nvPr/>
        </p:nvSpPr>
        <p:spPr>
          <a:xfrm>
            <a:off x="79589" y="1699153"/>
            <a:ext cx="9144000" cy="707886"/>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When god’s word is rightly taught, the </a:t>
            </a:r>
            <a:r>
              <a:rPr lang="en-US" sz="2000" u="sng" dirty="0" smtClean="0">
                <a:solidFill>
                  <a:schemeClr val="bg1"/>
                </a:solidFill>
                <a:latin typeface="Times New Roman" charset="0"/>
                <a:ea typeface="Times New Roman" charset="0"/>
                <a:cs typeface="Times New Roman" charset="0"/>
              </a:rPr>
              <a:t>spiritually mature</a:t>
            </a:r>
            <a:r>
              <a:rPr lang="en-US" sz="2000" dirty="0" smtClean="0">
                <a:solidFill>
                  <a:schemeClr val="bg1"/>
                </a:solidFill>
                <a:latin typeface="Times New Roman" charset="0"/>
                <a:ea typeface="Times New Roman" charset="0"/>
                <a:cs typeface="Times New Roman" charset="0"/>
              </a:rPr>
              <a:t> ‘get it’ &amp; obey God</a:t>
            </a: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a:t>
            </a:r>
            <a:r>
              <a:rPr lang="en-US" sz="2000" u="sng" dirty="0" smtClean="0">
                <a:solidFill>
                  <a:schemeClr val="bg1"/>
                </a:solidFill>
                <a:latin typeface="Times New Roman" charset="0"/>
                <a:ea typeface="Times New Roman" charset="0"/>
                <a:cs typeface="Times New Roman" charset="0"/>
              </a:rPr>
              <a:t>spiritually </a:t>
            </a:r>
            <a:r>
              <a:rPr lang="en-US" sz="2000" b="1" u="sng" dirty="0" smtClean="0">
                <a:solidFill>
                  <a:schemeClr val="bg1"/>
                </a:solidFill>
                <a:latin typeface="Times New Roman" charset="0"/>
                <a:ea typeface="Times New Roman" charset="0"/>
                <a:cs typeface="Times New Roman" charset="0"/>
              </a:rPr>
              <a:t>im</a:t>
            </a:r>
            <a:r>
              <a:rPr lang="en-US" sz="2000" u="sng" dirty="0" smtClean="0">
                <a:solidFill>
                  <a:schemeClr val="bg1"/>
                </a:solidFill>
                <a:latin typeface="Times New Roman" charset="0"/>
                <a:ea typeface="Times New Roman" charset="0"/>
                <a:cs typeface="Times New Roman" charset="0"/>
              </a:rPr>
              <a:t>mature</a:t>
            </a:r>
            <a:r>
              <a:rPr lang="en-US" sz="2000" dirty="0" smtClean="0">
                <a:solidFill>
                  <a:schemeClr val="bg1"/>
                </a:solidFill>
                <a:latin typeface="Times New Roman" charset="0"/>
                <a:ea typeface="Times New Roman" charset="0"/>
                <a:cs typeface="Times New Roman" charset="0"/>
              </a:rPr>
              <a:t> don’t ‘get it’, and/or don’t obey</a:t>
            </a:r>
          </a:p>
        </p:txBody>
      </p:sp>
      <p:sp>
        <p:nvSpPr>
          <p:cNvPr id="13" name="TextBox 12"/>
          <p:cNvSpPr txBox="1"/>
          <p:nvPr/>
        </p:nvSpPr>
        <p:spPr>
          <a:xfrm>
            <a:off x="-20795" y="2611352"/>
            <a:ext cx="9046026" cy="677108"/>
          </a:xfrm>
          <a:prstGeom prst="rect">
            <a:avLst/>
          </a:prstGeom>
          <a:noFill/>
        </p:spPr>
        <p:txBody>
          <a:bodyPr wrap="square" rtlCol="0">
            <a:spAutoFit/>
          </a:bodyPr>
          <a:lstStyle/>
          <a:p>
            <a:pPr algn="ctr"/>
            <a:r>
              <a:rPr lang="en-AU" sz="2000" b="1" dirty="0" smtClean="0">
                <a:solidFill>
                  <a:srgbClr val="FFFF00"/>
                </a:solidFill>
                <a:latin typeface="Times New Roman" charset="0"/>
                <a:ea typeface="Times New Roman" charset="0"/>
                <a:cs typeface="Times New Roman" charset="0"/>
              </a:rPr>
              <a:t>Spiritual maturity = Christ-likeness , demonstrated by the fruit of the Spirit</a:t>
            </a:r>
          </a:p>
          <a:p>
            <a:pPr algn="ctr"/>
            <a:r>
              <a:rPr lang="en-AU" dirty="0" smtClean="0">
                <a:solidFill>
                  <a:srgbClr val="FFFF00"/>
                </a:solidFill>
                <a:latin typeface="Times New Roman" charset="0"/>
                <a:ea typeface="Times New Roman" charset="0"/>
                <a:cs typeface="Times New Roman" charset="0"/>
              </a:rPr>
              <a:t>Love;  joy;  peace;  patience;  kindness;  goodness;  faithfulness;  gentleness;  self-control</a:t>
            </a:r>
            <a:endParaRPr lang="en-AU" dirty="0">
              <a:solidFill>
                <a:srgbClr val="FFFF00"/>
              </a:solidFill>
              <a:latin typeface="Times New Roman" charset="0"/>
              <a:ea typeface="Times New Roman" charset="0"/>
              <a:cs typeface="Times New Roman" charset="0"/>
            </a:endParaRPr>
          </a:p>
        </p:txBody>
      </p:sp>
      <p:sp>
        <p:nvSpPr>
          <p:cNvPr id="15" name="TextBox 14"/>
          <p:cNvSpPr txBox="1"/>
          <p:nvPr/>
        </p:nvSpPr>
        <p:spPr>
          <a:xfrm>
            <a:off x="39264" y="3644473"/>
            <a:ext cx="9144000" cy="1938992"/>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If we live by the Spirit, and our actions are the very Christ-like actions of </a:t>
            </a:r>
            <a:r>
              <a:rPr lang="en-US" sz="2000" i="1" dirty="0" smtClean="0">
                <a:solidFill>
                  <a:schemeClr val="bg1"/>
                </a:solidFill>
                <a:latin typeface="Times New Roman" charset="0"/>
                <a:ea typeface="Times New Roman" charset="0"/>
                <a:cs typeface="Times New Roman" charset="0"/>
              </a:rPr>
              <a:t>love, joy, peace, patience, kindness, goodness, faithfulness, gentleness, self-control</a:t>
            </a:r>
            <a:r>
              <a:rPr lang="en-US" sz="2000" dirty="0" smtClean="0">
                <a:solidFill>
                  <a:schemeClr val="bg1"/>
                </a:solidFill>
                <a:latin typeface="Times New Roman" charset="0"/>
                <a:ea typeface="Times New Roman" charset="0"/>
                <a:cs typeface="Times New Roman" charset="0"/>
              </a:rPr>
              <a:t>, when we hear God’s word taught, we will understand God’s word and how it should be applied.  Thus nobody will have grounds to judge us.</a:t>
            </a:r>
            <a:br>
              <a:rPr lang="en-US" sz="2000" dirty="0" smtClean="0">
                <a:solidFill>
                  <a:schemeClr val="bg1"/>
                </a:solidFill>
                <a:latin typeface="Times New Roman" charset="0"/>
                <a:ea typeface="Times New Roman" charset="0"/>
                <a:cs typeface="Times New Roman" charset="0"/>
              </a:rPr>
            </a:br>
            <a:endParaRPr lang="en-US" sz="2000" dirty="0" smtClean="0">
              <a:solidFill>
                <a:schemeClr val="bg1"/>
              </a:solidFill>
              <a:latin typeface="Times New Roman" charset="0"/>
              <a:ea typeface="Times New Roman" charset="0"/>
              <a:cs typeface="Times New Roman" charset="0"/>
            </a:endParaRPr>
          </a:p>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The immature presume to know the mind of God &amp; apply it, in an </a:t>
            </a:r>
            <a:r>
              <a:rPr lang="en-US" sz="2000" dirty="0" err="1" smtClean="0">
                <a:solidFill>
                  <a:schemeClr val="bg1"/>
                </a:solidFill>
                <a:latin typeface="Times New Roman" charset="0"/>
                <a:ea typeface="Times New Roman" charset="0"/>
                <a:cs typeface="Times New Roman" charset="0"/>
              </a:rPr>
              <a:t>unchrist</a:t>
            </a:r>
            <a:r>
              <a:rPr lang="en-US" sz="2000" dirty="0" smtClean="0">
                <a:solidFill>
                  <a:schemeClr val="bg1"/>
                </a:solidFill>
                <a:latin typeface="Times New Roman" charset="0"/>
                <a:ea typeface="Times New Roman" charset="0"/>
                <a:cs typeface="Times New Roman" charset="0"/>
              </a:rPr>
              <a:t>-like way</a:t>
            </a:r>
          </a:p>
        </p:txBody>
      </p:sp>
    </p:spTree>
    <p:extLst>
      <p:ext uri="{BB962C8B-B14F-4D97-AF65-F5344CB8AC3E}">
        <p14:creationId xmlns:p14="http://schemas.microsoft.com/office/powerpoint/2010/main" val="866414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3260" y="-1976"/>
            <a:ext cx="9120740" cy="830997"/>
          </a:xfrm>
          <a:prstGeom prst="rect">
            <a:avLst/>
          </a:prstGeom>
          <a:noFill/>
          <a:ln w="15875">
            <a:noFill/>
          </a:ln>
        </p:spPr>
        <p:txBody>
          <a:bodyPr wrap="square" rtlCol="0">
            <a:spAutoFit/>
          </a:bodyPr>
          <a:lstStyle/>
          <a:p>
            <a:pPr algn="ctr"/>
            <a:r>
              <a:rPr lang="en-US" sz="2400" b="1" dirty="0" smtClean="0">
                <a:solidFill>
                  <a:srgbClr val="FFFF00"/>
                </a:solidFill>
                <a:latin typeface="Times New Roman" charset="0"/>
                <a:ea typeface="Times New Roman" charset="0"/>
                <a:cs typeface="Times New Roman" charset="0"/>
              </a:rPr>
              <a:t>The Gift and the Ministry of Teaching</a:t>
            </a:r>
          </a:p>
          <a:p>
            <a:pPr algn="ctr"/>
            <a:r>
              <a:rPr lang="en-US" sz="2400" dirty="0" smtClean="0">
                <a:solidFill>
                  <a:srgbClr val="FFFF00"/>
                </a:solidFill>
                <a:latin typeface="Times New Roman" charset="0"/>
                <a:ea typeface="Times New Roman" charset="0"/>
                <a:cs typeface="Times New Roman" charset="0"/>
              </a:rPr>
              <a:t>When a church ceases to grow Spiritually</a:t>
            </a:r>
            <a:endParaRPr lang="en-AU" sz="240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7306" y="829021"/>
            <a:ext cx="8984822" cy="400110"/>
          </a:xfrm>
          <a:prstGeom prst="rect">
            <a:avLst/>
          </a:prstGeom>
          <a:noFill/>
        </p:spPr>
        <p:txBody>
          <a:bodyPr wrap="square" rtlCol="0">
            <a:spAutoFit/>
          </a:bodyPr>
          <a:lstStyle/>
          <a:p>
            <a:pPr marL="273050" indent="-273050">
              <a:buFont typeface="Arial" charset="0"/>
              <a:buChar char="•"/>
            </a:pPr>
            <a:r>
              <a:rPr lang="en-US" sz="2000" dirty="0" smtClean="0">
                <a:solidFill>
                  <a:schemeClr val="bg1"/>
                </a:solidFill>
                <a:latin typeface="Times New Roman" charset="0"/>
                <a:ea typeface="Times New Roman" charset="0"/>
                <a:cs typeface="Times New Roman" charset="0"/>
              </a:rPr>
              <a:t>Paul wants to take them deeper, but they are spiritually immature</a:t>
            </a:r>
          </a:p>
        </p:txBody>
      </p:sp>
      <p:sp>
        <p:nvSpPr>
          <p:cNvPr id="13" name="Text Box 4"/>
          <p:cNvSpPr txBox="1">
            <a:spLocks noChangeArrowheads="1"/>
          </p:cNvSpPr>
          <p:nvPr/>
        </p:nvSpPr>
        <p:spPr bwMode="auto">
          <a:xfrm>
            <a:off x="0" y="2060128"/>
            <a:ext cx="9144000" cy="349480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200" b="1" dirty="0">
                <a:solidFill>
                  <a:schemeClr val="bg1"/>
                </a:solidFill>
                <a:latin typeface="Comic Sans MS" charset="0"/>
                <a:ea typeface="Comic Sans MS" charset="0"/>
                <a:cs typeface="Comic Sans MS" charset="0"/>
              </a:rPr>
              <a:t>3 </a:t>
            </a:r>
            <a:r>
              <a:rPr lang="en-AU" sz="2200" dirty="0">
                <a:solidFill>
                  <a:schemeClr val="bg1"/>
                </a:solidFill>
                <a:latin typeface="Comic Sans MS" charset="0"/>
                <a:ea typeface="Comic Sans MS" charset="0"/>
                <a:cs typeface="Comic Sans MS" charset="0"/>
              </a:rPr>
              <a:t>But I, brothers, could not address you as spiritual people, but as people of the flesh, as infants in Christ. </a:t>
            </a:r>
            <a:r>
              <a:rPr lang="en-AU" sz="2200" b="1" baseline="30000" dirty="0">
                <a:solidFill>
                  <a:schemeClr val="bg1"/>
                </a:solidFill>
                <a:latin typeface="Comic Sans MS" charset="0"/>
                <a:ea typeface="Comic Sans MS" charset="0"/>
                <a:cs typeface="Comic Sans MS" charset="0"/>
              </a:rPr>
              <a:t>2 </a:t>
            </a:r>
            <a:r>
              <a:rPr lang="en-AU" sz="2200" dirty="0">
                <a:solidFill>
                  <a:schemeClr val="bg1"/>
                </a:solidFill>
                <a:latin typeface="Comic Sans MS" charset="0"/>
                <a:ea typeface="Comic Sans MS" charset="0"/>
                <a:cs typeface="Comic Sans MS" charset="0"/>
              </a:rPr>
              <a:t>I fed you with milk, not solid food, for you were not ready for it. And even now you are not yet ready, </a:t>
            </a:r>
            <a:r>
              <a:rPr lang="en-AU" sz="2200" b="1" baseline="30000" dirty="0">
                <a:solidFill>
                  <a:schemeClr val="bg1"/>
                </a:solidFill>
                <a:latin typeface="Comic Sans MS" charset="0"/>
                <a:ea typeface="Comic Sans MS" charset="0"/>
                <a:cs typeface="Comic Sans MS" charset="0"/>
              </a:rPr>
              <a:t>3 </a:t>
            </a:r>
            <a:r>
              <a:rPr lang="en-AU" sz="2200" dirty="0">
                <a:solidFill>
                  <a:schemeClr val="bg1"/>
                </a:solidFill>
                <a:latin typeface="Comic Sans MS" charset="0"/>
                <a:ea typeface="Comic Sans MS" charset="0"/>
                <a:cs typeface="Comic Sans MS" charset="0"/>
              </a:rPr>
              <a:t>for you are still of the flesh. For while there is jealousy and strife among you, are you not of the flesh and behaving only in a human way? </a:t>
            </a:r>
            <a:r>
              <a:rPr lang="en-AU" sz="2200" b="1" baseline="30000" dirty="0">
                <a:solidFill>
                  <a:schemeClr val="bg1"/>
                </a:solidFill>
                <a:latin typeface="Comic Sans MS" charset="0"/>
                <a:ea typeface="Comic Sans MS" charset="0"/>
                <a:cs typeface="Comic Sans MS" charset="0"/>
              </a:rPr>
              <a:t>4 </a:t>
            </a:r>
            <a:r>
              <a:rPr lang="en-AU" sz="2200" dirty="0">
                <a:solidFill>
                  <a:schemeClr val="bg1"/>
                </a:solidFill>
                <a:latin typeface="Comic Sans MS" charset="0"/>
                <a:ea typeface="Comic Sans MS" charset="0"/>
                <a:cs typeface="Comic Sans MS" charset="0"/>
              </a:rPr>
              <a:t>For when one says, “I follow Paul,” and another, “I follow Apollos,” are you not being merely human? </a:t>
            </a:r>
            <a:endParaRPr lang="en-GB" sz="2200" dirty="0">
              <a:solidFill>
                <a:schemeClr val="bg1"/>
              </a:solidFill>
              <a:latin typeface="Comic Sans MS" charset="0"/>
              <a:ea typeface="Comic Sans MS" charset="0"/>
              <a:cs typeface="Comic Sans MS" charset="0"/>
            </a:endParaRPr>
          </a:p>
          <a:p>
            <a:r>
              <a:rPr lang="en-AU" sz="2200" b="1" baseline="30000" dirty="0">
                <a:solidFill>
                  <a:schemeClr val="bg1"/>
                </a:solidFill>
                <a:latin typeface="Comic Sans MS" charset="0"/>
                <a:ea typeface="Comic Sans MS" charset="0"/>
                <a:cs typeface="Comic Sans MS" charset="0"/>
              </a:rPr>
              <a:t>5 </a:t>
            </a:r>
            <a:r>
              <a:rPr lang="en-AU" sz="2200" dirty="0">
                <a:solidFill>
                  <a:schemeClr val="bg1"/>
                </a:solidFill>
                <a:latin typeface="Comic Sans MS" charset="0"/>
                <a:ea typeface="Comic Sans MS" charset="0"/>
                <a:cs typeface="Comic Sans MS" charset="0"/>
              </a:rPr>
              <a:t>What then is Apollos? What is Paul? Servants through whom you believed, as the Lord assigned to each.</a:t>
            </a:r>
            <a:r>
              <a:rPr lang="en-GB" sz="2200" dirty="0">
                <a:solidFill>
                  <a:schemeClr val="bg1"/>
                </a:solidFill>
                <a:latin typeface="Comic Sans MS" charset="0"/>
                <a:ea typeface="Comic Sans MS" charset="0"/>
                <a:cs typeface="Comic Sans MS" charset="0"/>
              </a:rPr>
              <a:t> </a:t>
            </a:r>
            <a:endParaRPr lang="en-GB" sz="22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40107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54564</TotalTime>
  <Words>826</Words>
  <Application>Microsoft Macintosh PowerPoint</Application>
  <PresentationFormat>On-screen Show (16:10)</PresentationFormat>
  <Paragraphs>82</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707</cp:revision>
  <cp:lastPrinted>2017-12-01T22:20:07Z</cp:lastPrinted>
  <dcterms:created xsi:type="dcterms:W3CDTF">2016-11-04T06:28:01Z</dcterms:created>
  <dcterms:modified xsi:type="dcterms:W3CDTF">2017-12-02T22:43:57Z</dcterms:modified>
</cp:coreProperties>
</file>